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7" r:id="rId2"/>
    <p:sldId id="258" r:id="rId3"/>
    <p:sldId id="259" r:id="rId4"/>
    <p:sldId id="272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4" r:id="rId16"/>
    <p:sldId id="268" r:id="rId17"/>
    <p:sldId id="269" r:id="rId18"/>
    <p:sldId id="270" r:id="rId19"/>
    <p:sldId id="275" r:id="rId20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 varScale="1">
        <p:scale>
          <a:sx n="65" d="100"/>
          <a:sy n="65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55931FD-26E4-4412-A5BE-65619E89CA9D}" type="datetimeFigureOut">
              <a:rPr lang="en-US"/>
              <a:pPr>
                <a:defRPr/>
              </a:pPr>
              <a:t>7/27/2012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3B89EFE-CE19-4E30-918F-3F91B8209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109AA9-92EE-49AB-B270-3E77E39F4FF0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C39242-D66E-4078-9C31-AEBA8D016765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21D9CD-AED2-4FD3-BE72-11FE77C557DF}" type="slidenum">
              <a:rPr lang="en-US"/>
              <a:pPr/>
              <a:t>13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DCC48F-7854-404D-9EB6-D9ED52343C75}" type="slidenum">
              <a:rPr lang="en-US"/>
              <a:pPr/>
              <a:t>16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14B85D-2396-43A6-B19E-BFBBEF6E032C}" type="slidenum">
              <a:rPr lang="en-US"/>
              <a:pPr/>
              <a:t>17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192943-18F0-4C23-83F9-2C72BF6299F1}" type="slidenum">
              <a:rPr lang="en-US"/>
              <a:pPr/>
              <a:t>18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8E876654-EB16-4679-810A-0E12C621DDA9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7B5B31-FB4A-4D45-8892-BE9D6707678C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A0C7EE-C6B8-4157-9CDA-A7C0A1CFD40A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CD50EE-46BD-47A3-9A38-AB73E364B2BA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7025D0-C48D-4B81-BC20-D7E4DD08EE63}" type="slidenum">
              <a:rPr lang="en-US"/>
              <a:pPr/>
              <a:t>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7C3CFA-D409-4DAC-93B6-29DE24BE249B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E4DA8C-466C-4EB7-9C90-4AF68ABEA748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AC640D-8997-41DB-9536-5721F3FEBCB8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02E329-C839-4A78-8B7F-0331AAFFC43D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Georgia</a:t>
            </a:r>
            <a:r>
              <a:rPr lang="en-US" b="0"/>
              <a:t> </a:t>
            </a:r>
            <a:r>
              <a:rPr lang="en-US" b="0">
                <a:solidFill>
                  <a:srgbClr val="968B36"/>
                </a:solidFill>
              </a:rPr>
              <a:t>Institute of</a:t>
            </a:r>
            <a:r>
              <a:rPr lang="en-US" b="0"/>
              <a:t> </a:t>
            </a:r>
            <a:r>
              <a:rPr lang="en-US"/>
              <a:t>Tech</a:t>
            </a:r>
            <a:r>
              <a:rPr lang="en-US" b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orgiatechlogo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228600"/>
            <a:ext cx="3206750" cy="1941513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</p:pic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3505200" y="1447800"/>
            <a:ext cx="5105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300" b="1">
                <a:solidFill>
                  <a:srgbClr val="403498"/>
                </a:solidFill>
              </a:defRPr>
            </a:lvl1pPr>
          </a:lstStyle>
          <a:p>
            <a:pPr>
              <a:defRPr/>
            </a:pPr>
            <a:r>
              <a:rPr lang="en-US"/>
              <a:t>Georgia </a:t>
            </a:r>
            <a:r>
              <a:rPr lang="en-US">
                <a:solidFill>
                  <a:srgbClr val="968B36"/>
                </a:solidFill>
              </a:rPr>
              <a:t>Institute of</a:t>
            </a:r>
            <a:r>
              <a:rPr lang="en-US"/>
              <a:t> Tech</a:t>
            </a:r>
            <a:r>
              <a:rPr lang="en-US">
                <a:solidFill>
                  <a:srgbClr val="968B36"/>
                </a:solidFill>
              </a:rPr>
              <a:t>nology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28600" y="304800"/>
            <a:ext cx="8610600" cy="6019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762000"/>
            <a:ext cx="7010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 </a:t>
            </a:r>
          </a:p>
        </p:txBody>
      </p:sp>
      <p:sp>
        <p:nvSpPr>
          <p:cNvPr id="2938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320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How Does One Create a “Safety Culture” in the Laboratory? 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Start by Making Safe Science as Important as Good Science.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3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Pre-Planning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Teach your group members to plan their experiments from start (virgin chemicals &amp; equipment) to end (waste)</a:t>
            </a:r>
          </a:p>
          <a:p>
            <a:r>
              <a:rPr lang="en-US" smtClean="0"/>
              <a:t>Make locating everything needed ahead of time a requirement per the SOP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7620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Surprise Safety Drills</a:t>
            </a:r>
            <a:r>
              <a:rPr lang="en-US" sz="4000" baseline="-25000" smtClean="0"/>
              <a:t>1</a:t>
            </a:r>
            <a:endParaRPr lang="en-US" sz="4000" smtClean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320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800" smtClean="0"/>
              <a:t>Announce to your group members that you (or one of your senior staff) will be holding “surprise drills”  A few days later, have a senior staff member hand someone in the lab (chosen at random) an index card that says one of the following things-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This is a drill, please demonstrate the proper procedure as if you had	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Just splashed acid in your eyes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Just spilled sodium hydroxide in your lap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A fire break out on your lab bench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Lab Drills</a:t>
            </a:r>
            <a:r>
              <a:rPr lang="en-US" sz="4000" baseline="-25000" smtClean="0"/>
              <a:t>2</a:t>
            </a:r>
            <a:endParaRPr lang="en-US" sz="4000" smtClean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082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Group members would not be required to actually pull the shower ring, for example, but they would be required to move to the closet shower/eyewash/ fire extinguisher quickly and without prompting to demonstrate that they know were it is and how to turn it 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7620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 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Annual Lab Clean Outs</a:t>
            </a:r>
            <a:r>
              <a:rPr lang="en-US" sz="4000" baseline="-25000" smtClean="0"/>
              <a:t>1</a:t>
            </a:r>
            <a:endParaRPr lang="en-US" sz="4000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796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Make lab clean outs an annual event that everyone must take part in (don’t just dump it on your lab manager) </a:t>
            </a:r>
          </a:p>
          <a:p>
            <a:r>
              <a:rPr lang="en-US" smtClean="0"/>
              <a:t>Make attendance mandatory for all group members to ensure that they are active participants in the safety process. 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 bwMode="auto">
          <a:xfrm>
            <a:off x="1981200" y="6858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mtClean="0"/>
              <a:t> 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en-US" sz="4000" smtClean="0"/>
              <a:t>Annual Lab Clean Outs</a:t>
            </a:r>
            <a:r>
              <a:rPr lang="en-US" sz="4000" baseline="-25000" smtClean="0"/>
              <a:t>2</a:t>
            </a:r>
            <a:endParaRPr lang="en-US" sz="4000" smtClean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3320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Work best when done in conjunction with one of the chemical inventory reconciliations- get rid of aging PECs and things you don’t use anymore (this includes samples).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Georgia</a:t>
            </a:r>
            <a:r>
              <a:rPr lang="en-US" b="0" smtClean="0"/>
              <a:t> </a:t>
            </a:r>
            <a:r>
              <a:rPr lang="en-US" b="0" smtClean="0">
                <a:solidFill>
                  <a:srgbClr val="968B36"/>
                </a:solidFill>
              </a:rPr>
              <a:t>Institute of</a:t>
            </a:r>
            <a:r>
              <a:rPr lang="en-US" b="0" smtClean="0"/>
              <a:t> </a:t>
            </a:r>
            <a:r>
              <a:rPr lang="en-US" smtClean="0"/>
              <a:t>Tech</a:t>
            </a:r>
            <a:r>
              <a:rPr lang="en-US" b="0" smtClean="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1981200" y="68580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3600" smtClean="0"/>
              <a:t>Creating a Safety Culture</a:t>
            </a:r>
            <a:r>
              <a:rPr lang="en-US" smtClean="0"/>
              <a:t> 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en-US" sz="4000" smtClean="0"/>
              <a:t>Annual Lab Clean Outs</a:t>
            </a:r>
            <a:r>
              <a:rPr lang="en-US" sz="4000" baseline="-25000" smtClean="0"/>
              <a:t>3</a:t>
            </a:r>
            <a:endParaRPr lang="en-US" sz="4000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57200" y="2332038"/>
            <a:ext cx="8229600" cy="45259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Graduating students  are required to clean out their space (and freezer storage) and dispose of left-over chemicals </a:t>
            </a:r>
            <a:r>
              <a:rPr lang="en-US" i="1" smtClean="0"/>
              <a:t>prior to </a:t>
            </a:r>
            <a:r>
              <a:rPr lang="en-US" smtClean="0"/>
              <a:t>leaving the lab group (or receiving their last pay check). </a:t>
            </a:r>
          </a:p>
        </p:txBody>
      </p:sp>
      <p:sp>
        <p:nvSpPr>
          <p:cNvPr id="57348" name="Footer Placeholder 3"/>
          <p:cNvSpPr txBox="1">
            <a:spLocks noGrp="1"/>
          </p:cNvSpPr>
          <p:nvPr/>
        </p:nvSpPr>
        <p:spPr bwMode="auto">
          <a:xfrm>
            <a:off x="62484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300" b="1">
                <a:solidFill>
                  <a:srgbClr val="403498"/>
                </a:solidFill>
              </a:rPr>
              <a:t>Georgia</a:t>
            </a:r>
            <a:r>
              <a:rPr lang="en-US" sz="1300">
                <a:solidFill>
                  <a:srgbClr val="403498"/>
                </a:solidFill>
              </a:rPr>
              <a:t> </a:t>
            </a:r>
            <a:r>
              <a:rPr lang="en-US" sz="1300">
                <a:solidFill>
                  <a:srgbClr val="968B36"/>
                </a:solidFill>
              </a:rPr>
              <a:t>Institute of</a:t>
            </a:r>
            <a:r>
              <a:rPr lang="en-US" sz="1300">
                <a:solidFill>
                  <a:srgbClr val="403498"/>
                </a:solidFill>
              </a:rPr>
              <a:t> </a:t>
            </a:r>
            <a:r>
              <a:rPr lang="en-US" sz="1300" b="1">
                <a:solidFill>
                  <a:srgbClr val="403498"/>
                </a:solidFill>
              </a:rPr>
              <a:t>Tech</a:t>
            </a:r>
            <a:r>
              <a:rPr lang="en-US" sz="1300">
                <a:solidFill>
                  <a:srgbClr val="968B36"/>
                </a:solidFill>
              </a:rPr>
              <a:t>nology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Monthly Safety Meetings</a:t>
            </a:r>
            <a:r>
              <a:rPr lang="en-US" sz="4000" baseline="-25000" smtClean="0"/>
              <a:t>1</a:t>
            </a:r>
            <a:endParaRPr lang="en-US" sz="4000" smtClean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7400"/>
            <a:ext cx="82296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Hold monthly meetings-</a:t>
            </a:r>
          </a:p>
          <a:p>
            <a:r>
              <a:rPr lang="en-US" smtClean="0"/>
              <a:t>Your most valuable resource is your time.</a:t>
            </a:r>
          </a:p>
          <a:p>
            <a:r>
              <a:rPr lang="en-US" smtClean="0"/>
              <a:t>If you don’t demonstrate that safety is important to you by taking a little time out of your busy schedule every month to talk about safety- </a:t>
            </a:r>
          </a:p>
          <a:p>
            <a:pPr lvl="1"/>
            <a:r>
              <a:rPr lang="en-US" smtClean="0"/>
              <a:t>Then nobody is going to pay attention to anything you say!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Monthly Safety Meetings</a:t>
            </a:r>
            <a:r>
              <a:rPr lang="en-US" sz="4000" baseline="-25000" smtClean="0"/>
              <a:t>2</a:t>
            </a:r>
            <a:endParaRPr lang="en-US" sz="4000" smtClean="0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320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smtClean="0"/>
              <a:t>Can be part of a another meeting</a:t>
            </a:r>
          </a:p>
          <a:p>
            <a:r>
              <a:rPr lang="en-US" sz="2800" smtClean="0"/>
              <a:t>Don’t have to be very long</a:t>
            </a:r>
          </a:p>
          <a:p>
            <a:r>
              <a:rPr lang="en-US" sz="2800" smtClean="0"/>
              <a:t>You can talk about recent events, drills, near misses, spills, etc.</a:t>
            </a:r>
          </a:p>
          <a:p>
            <a:r>
              <a:rPr lang="en-US" sz="2800" smtClean="0"/>
              <a:t>You can use them to show safety videos borrowed from EHS.</a:t>
            </a:r>
          </a:p>
          <a:p>
            <a:r>
              <a:rPr lang="en-US" sz="2800" smtClean="0"/>
              <a:t>You can bring in guest speakers on a safety topic of your choosing (EHS does requests)</a:t>
            </a:r>
          </a:p>
          <a:p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Culture of Safety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3320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smtClean="0"/>
              <a:t>Set a Good Example-</a:t>
            </a:r>
          </a:p>
          <a:p>
            <a:r>
              <a:rPr lang="en-US" sz="2800" smtClean="0"/>
              <a:t>Rules about hygiene, Personal Protective Equipment (PPE), and proper attire won’t mean anything if you don’t follow them yourself:</a:t>
            </a:r>
          </a:p>
          <a:p>
            <a:r>
              <a:rPr lang="en-US" sz="2800" smtClean="0"/>
              <a:t>Neither will they mean anything if you won’t correct the behavior of subordinates who don’t follow them</a:t>
            </a:r>
            <a:r>
              <a:rPr lang="en-US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828800" y="83820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3600" smtClean="0"/>
              <a:t>Creating a Culture of Safety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636838"/>
            <a:ext cx="8229600" cy="45259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The time and effort that you expend on safety will be directly reflected in the safety practices of your group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762000"/>
            <a:ext cx="6934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796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smtClean="0"/>
              <a:t>Safety is No Accident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You have to MAKE it happen</a:t>
            </a:r>
          </a:p>
          <a:p>
            <a:pPr lvl="1"/>
            <a:r>
              <a:rPr lang="en-US" smtClean="0"/>
              <a:t>That means</a:t>
            </a:r>
          </a:p>
          <a:p>
            <a:pPr lvl="2"/>
            <a:r>
              <a:rPr lang="en-US" smtClean="0"/>
              <a:t>Time </a:t>
            </a:r>
          </a:p>
          <a:p>
            <a:pPr lvl="2"/>
            <a:r>
              <a:rPr lang="en-US" smtClean="0"/>
              <a:t>Effort</a:t>
            </a:r>
          </a:p>
          <a:p>
            <a:pPr lvl="2"/>
            <a:r>
              <a:rPr lang="en-US" smtClean="0"/>
              <a:t>Resources</a:t>
            </a:r>
          </a:p>
          <a:p>
            <a:pPr lvl="2"/>
            <a:r>
              <a:rPr lang="en-US" smtClean="0"/>
              <a:t>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 </a:t>
            </a:r>
            <a:br>
              <a:rPr lang="en-US" sz="3600" smtClean="0"/>
            </a:br>
            <a:r>
              <a:rPr lang="en-US" sz="4000" smtClean="0"/>
              <a:t>Making Safety Happen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4844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1" smtClean="0"/>
              <a:t>Assign</a:t>
            </a:r>
            <a:r>
              <a:rPr lang="en-US" smtClean="0"/>
              <a:t> and </a:t>
            </a:r>
            <a:r>
              <a:rPr lang="en-US" i="1" smtClean="0"/>
              <a:t>Empower</a:t>
            </a:r>
            <a:r>
              <a:rPr lang="en-US" smtClean="0"/>
              <a:t> Someone to:</a:t>
            </a:r>
          </a:p>
          <a:p>
            <a:pPr lvl="1"/>
            <a:r>
              <a:rPr lang="en-US" smtClean="0"/>
              <a:t>Be responsible for Chematix compliance</a:t>
            </a:r>
          </a:p>
          <a:p>
            <a:pPr lvl="1"/>
            <a:r>
              <a:rPr lang="en-US" smtClean="0"/>
              <a:t>Conduct weekly lab inspections</a:t>
            </a:r>
          </a:p>
          <a:p>
            <a:pPr lvl="1"/>
            <a:r>
              <a:rPr lang="en-US" smtClean="0"/>
              <a:t>Conduct weekly eyewash checks</a:t>
            </a:r>
          </a:p>
          <a:p>
            <a:pPr lvl="1"/>
            <a:r>
              <a:rPr lang="en-US" smtClean="0"/>
              <a:t>Conduct monthly fire extinguisher checks</a:t>
            </a:r>
          </a:p>
          <a:p>
            <a:pPr lvl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4000" smtClean="0"/>
              <a:t>Making </a:t>
            </a:r>
            <a:br>
              <a:rPr lang="en-US" sz="4000" smtClean="0"/>
            </a:br>
            <a:r>
              <a:rPr lang="en-US" sz="4000" smtClean="0"/>
              <a:t>Safety Happen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81000" y="20574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EHS recommends that lab inspection and equipment check duties rotate weekly to different members of the group to give everyone a sense of “ownership” and responsibility for overall lab safety.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Lab Self Inspections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2484438"/>
            <a:ext cx="4038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Should Look At:</a:t>
            </a:r>
            <a:r>
              <a:rPr lang="en-US" sz="160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Housekeeping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Accessibility of Emergency Equipment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Flush the eyewash/document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Gas cylinders, restrained/capped when not in use/ number within allowances/ no toxic gases that have not been approved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Spill kits- present, appropriate, and complete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Hand washing facilities- soap and towels available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Chemicals have Chematix labels- no one has been sneaking chemicals into the lab</a:t>
            </a:r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endParaRPr lang="en-US" sz="1400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648200" y="2819400"/>
            <a:ext cx="4038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600" smtClean="0"/>
              <a:t>Egress- Main aisles are 48” unobstructed/ others 36” unobstructed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Doors not blocked 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Labeling- all in house labels are RTK compliant 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Waste is labeled appropriately, in secondary containment, and segregated as needed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Electrical panels/boxes have 36” of open space in front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Food in the lab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Other issues specific to your lab- s/a calcium gluconate is easy to find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 </a:t>
            </a:r>
            <a:br>
              <a:rPr lang="en-US" sz="3600" smtClean="0"/>
            </a:br>
            <a:r>
              <a:rPr lang="en-US" sz="3600" smtClean="0"/>
              <a:t>Training</a:t>
            </a:r>
            <a:r>
              <a:rPr lang="en-US" sz="3600" baseline="-25000" smtClean="0"/>
              <a:t>1</a:t>
            </a:r>
            <a:r>
              <a:rPr lang="en-US" sz="3600" smtClean="0"/>
              <a:t>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082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Make Sure Group Members are Adequately Trained: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RTK-annually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Fire Safety Training- once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Basic Lab Safety-every 3 years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 line waste training- every 3 years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 line training for shipping- every 3 years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 line training for gas cylinder handling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Biosafety/Radiation Safety/Laser Safety as appropriate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838200"/>
            <a:ext cx="8229600" cy="1295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3600" smtClean="0"/>
              <a:t>Creating a Safety Culture 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Training</a:t>
            </a:r>
            <a:r>
              <a:rPr lang="en-US" sz="4000" baseline="-25000" smtClean="0"/>
              <a:t>2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0574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Lab Inspectors are required to verify that lab users have had adequate training to be in the lab.</a:t>
            </a:r>
          </a:p>
          <a:p>
            <a:r>
              <a:rPr lang="en-US" smtClean="0"/>
              <a:t>Place copies of training certificates in an envelope posted near the door.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 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Training</a:t>
            </a:r>
            <a:r>
              <a:rPr lang="en-US" sz="4000" baseline="-25000" smtClean="0"/>
              <a:t>3</a:t>
            </a:r>
            <a:endParaRPr lang="en-US" sz="4000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362200"/>
            <a:ext cx="8193088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Create a New Lab User Orientation List</a:t>
            </a:r>
          </a:p>
          <a:p>
            <a:pPr>
              <a:lnSpc>
                <a:spcPct val="90000"/>
              </a:lnSpc>
            </a:pPr>
            <a:r>
              <a:rPr lang="en-US" smtClean="0"/>
              <a:t>Cover things like exit locations, emergency equipment, PPE and attire requirements, evacuation procedures, hazards that are unique to your lab s/a specific chemicals or equipment</a:t>
            </a:r>
          </a:p>
          <a:p>
            <a:pPr>
              <a:lnSpc>
                <a:spcPct val="90000"/>
              </a:lnSpc>
            </a:pPr>
            <a:r>
              <a:rPr lang="en-US" smtClean="0"/>
              <a:t>Have the new person sign the list when you are done- File it.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smtClean="0"/>
              <a:t>Creating a Safety Culture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SOPs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606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Create a library of Standard Operating Procedures for everything you do routinely-keep it in a notebook </a:t>
            </a:r>
          </a:p>
          <a:p>
            <a:r>
              <a:rPr lang="en-US" smtClean="0"/>
              <a:t>For highly hazardous procedures- add a signature page and make everyone read and </a:t>
            </a:r>
            <a:r>
              <a:rPr lang="en-US" i="1" smtClean="0"/>
              <a:t>sign</a:t>
            </a:r>
            <a:r>
              <a:rPr lang="en-US" smtClean="0"/>
              <a:t> that they have read 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k">
  <a:themeElements>
    <a:clrScheme name="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pok</Template>
  <TotalTime>195</TotalTime>
  <Words>908</Words>
  <Application>Microsoft Office PowerPoint</Application>
  <PresentationFormat>On-screen Show (4:3)</PresentationFormat>
  <Paragraphs>112</Paragraphs>
  <Slides>19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pok</vt:lpstr>
      <vt:lpstr>Creating a Safety Culture </vt:lpstr>
      <vt:lpstr>Creating a Safety Culture</vt:lpstr>
      <vt:lpstr>Creating a Safety Culture  Making Safety Happen</vt:lpstr>
      <vt:lpstr>Making  Safety Happen</vt:lpstr>
      <vt:lpstr>Creating A Safety Culture  Lab Self Inspections </vt:lpstr>
      <vt:lpstr>Creating a Safety Culture  Training1 </vt:lpstr>
      <vt:lpstr>Creating a Safety Culture  Training2</vt:lpstr>
      <vt:lpstr>Creating a Safety Culture  Training3</vt:lpstr>
      <vt:lpstr>Creating a Safety Culture SOPs </vt:lpstr>
      <vt:lpstr>Creating a Safety Culture Pre-Planning</vt:lpstr>
      <vt:lpstr>Creating a Safety Culture Surprise Safety Drills1</vt:lpstr>
      <vt:lpstr>Creating a Safety Culture  Lab Drills2</vt:lpstr>
      <vt:lpstr>Creating a Safety Culture  Annual Lab Clean Outs1</vt:lpstr>
      <vt:lpstr>Creating a Safety Culture  Annual Lab Clean Outs2</vt:lpstr>
      <vt:lpstr>Creating a Safety Culture  Annual Lab Clean Outs3</vt:lpstr>
      <vt:lpstr>Creating a Safety Culture Monthly Safety Meetings1</vt:lpstr>
      <vt:lpstr>Creating a Safety Culture Monthly Safety Meetings2</vt:lpstr>
      <vt:lpstr>Creating a Culture of Safety</vt:lpstr>
      <vt:lpstr>Creating a Culture of Safety</vt:lpstr>
    </vt:vector>
  </TitlesOfParts>
  <Company>Georgia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Safety Culture</dc:title>
  <dc:creator>rshadwick</dc:creator>
  <cp:lastModifiedBy>dlopez</cp:lastModifiedBy>
  <cp:revision>12</cp:revision>
  <dcterms:created xsi:type="dcterms:W3CDTF">2010-11-11T13:48:35Z</dcterms:created>
  <dcterms:modified xsi:type="dcterms:W3CDTF">2012-07-27T15:43:51Z</dcterms:modified>
</cp:coreProperties>
</file>